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68" r:id="rId4"/>
    <p:sldId id="279" r:id="rId5"/>
    <p:sldId id="275" r:id="rId6"/>
    <p:sldId id="274" r:id="rId7"/>
    <p:sldId id="276" r:id="rId8"/>
    <p:sldId id="271" r:id="rId9"/>
    <p:sldId id="299" r:id="rId10"/>
    <p:sldId id="300" r:id="rId11"/>
    <p:sldId id="281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72" r:id="rId21"/>
    <p:sldId id="278" r:id="rId22"/>
    <p:sldId id="290" r:id="rId23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366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60" autoAdjust="0"/>
    <p:restoredTop sz="70968" autoAdjust="0"/>
  </p:normalViewPr>
  <p:slideViewPr>
    <p:cSldViewPr snapToGrid="0">
      <p:cViewPr varScale="1">
        <p:scale>
          <a:sx n="82" d="100"/>
          <a:sy n="82" d="100"/>
        </p:scale>
        <p:origin x="185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3844F99E-4AD5-41C9-B743-95DBC0B7AE4E}" type="datetimeFigureOut">
              <a:rPr lang="zh-TW" altLang="en-US" smtClean="0"/>
              <a:t>2021/6/7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207DE221-07D7-4468-855F-E2F902EA19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0079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QlNk--7NhI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u0YmaclJTA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DE221-07D7-4468-855F-E2F902EA19D2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6123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依據國健署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108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年青少年吸菸行為調查，我國青少年第一次開始吸菸的原因，「好奇」、「別人吸跟著吸」及「紓解壓力」就佔了前三名。而青少年開始嘗試吸菸後，有逾三成的青少年（國中生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30.8%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，高中職學生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38.5%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）仍延續有吸菸之行為。</a:t>
            </a:r>
            <a:endParaRPr lang="en-US" altLang="zh-TW" dirty="0" smtClean="0"/>
          </a:p>
          <a:p>
            <a:r>
              <a:rPr lang="zh-TW" altLang="en-US" dirty="0" smtClean="0"/>
              <a:t>可透過小組釐清或是問答的方式來詢問同學菸品是什麼、對我們的危害又是什麼、拒絕抽菸的好處有什麼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藉此離清觀念以降低青少年對菸品的好奇進而使用菸品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。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DE221-07D7-4468-855F-E2F902EA19D2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335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由前面對菸品危害的釐清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，並藉由問答讓同學知道拒菸的好處，降低對菸品的好奇</a:t>
            </a:r>
            <a:endParaRPr lang="en-US" altLang="zh-TW" dirty="0" smtClean="0">
              <a:latin typeface="新細明體" panose="02020500000000000000" pitchFamily="18" charset="-120"/>
              <a:ea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>
              <a:latin typeface="新細明體" panose="02020500000000000000" pitchFamily="18" charset="-120"/>
              <a:ea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後續利用情境練習強化同學的拒菸技能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。</a:t>
            </a:r>
            <a:endParaRPr lang="en-US" altLang="zh-TW" dirty="0" smtClean="0">
              <a:latin typeface="新細明體" panose="02020500000000000000" pitchFamily="18" charset="-120"/>
              <a:ea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老師可請</a:t>
            </a:r>
            <a:r>
              <a:rPr lang="en-US" altLang="zh-TW" dirty="0" smtClean="0"/>
              <a:t>8</a:t>
            </a:r>
            <a:r>
              <a:rPr lang="zh-TW" altLang="en-US" dirty="0" smtClean="0"/>
              <a:t>位同學上台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，分成</a:t>
            </a:r>
            <a:r>
              <a:rPr lang="en-US" altLang="zh-TW" dirty="0" smtClean="0">
                <a:latin typeface="新細明體" panose="02020500000000000000" pitchFamily="18" charset="-120"/>
                <a:ea typeface="+mn-ea"/>
              </a:rPr>
              <a:t>4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組</a:t>
            </a:r>
            <a:r>
              <a:rPr lang="en-US" altLang="zh-TW" dirty="0" smtClean="0">
                <a:latin typeface="新細明體" panose="02020500000000000000" pitchFamily="18" charset="-120"/>
                <a:ea typeface="+mn-ea"/>
              </a:rPr>
              <a:t>(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每組兩招</a:t>
            </a:r>
            <a:r>
              <a:rPr lang="en-US" altLang="zh-TW" dirty="0" smtClean="0">
                <a:latin typeface="新細明體" panose="02020500000000000000" pitchFamily="18" charset="-120"/>
                <a:ea typeface="+mn-ea"/>
              </a:rPr>
              <a:t>)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，練習拒菸台詞。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DE221-07D7-4468-855F-E2F902EA19D2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8853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DE221-07D7-4468-855F-E2F902EA19D2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0244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DE221-07D7-4468-855F-E2F902EA19D2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931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DE221-07D7-4468-855F-E2F902EA19D2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7731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DE221-07D7-4468-855F-E2F902EA19D2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94208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DE221-07D7-4468-855F-E2F902EA19D2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18972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DE221-07D7-4468-855F-E2F902EA19D2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34059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DE221-07D7-4468-855F-E2F902EA19D2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52037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DE221-07D7-4468-855F-E2F902EA19D2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0301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菸品中所含的尼古丁</a:t>
            </a:r>
            <a:r>
              <a:rPr lang="en-US" altLang="zh-TW" dirty="0"/>
              <a:t>(</a:t>
            </a:r>
            <a:r>
              <a:rPr lang="zh-TW" altLang="en-US" dirty="0"/>
              <a:t>通常用於殺蟲劑</a:t>
            </a:r>
            <a:r>
              <a:rPr lang="en-US" altLang="zh-TW" dirty="0"/>
              <a:t>)</a:t>
            </a:r>
            <a:r>
              <a:rPr lang="zh-TW" altLang="en-US" dirty="0"/>
              <a:t>等成癮性物質，會刺激神經釋放「多巴胺」（</a:t>
            </a:r>
            <a:r>
              <a:rPr lang="en-US" altLang="zh-TW" dirty="0"/>
              <a:t>dopamine</a:t>
            </a:r>
            <a:r>
              <a:rPr lang="zh-TW" altLang="en-US" dirty="0"/>
              <a:t>）讓人感到自在與放鬆，在反覆的刺激之下，會變得神經衰弱，多巴胺的分泌量也會隨之減少，需要靠更多更強的尼古丁才能刺激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dirty="0">
                <a:latin typeface="新細明體" panose="02020500000000000000" pitchFamily="18" charset="-120"/>
                <a:ea typeface="新細明體" panose="02020500000000000000" pitchFamily="18" charset="-120"/>
              </a:rPr>
              <a:t>2.</a:t>
            </a:r>
            <a:r>
              <a:rPr lang="zh-TW" altLang="en-US" dirty="0"/>
              <a:t>焦油</a:t>
            </a:r>
            <a:r>
              <a:rPr lang="en-US" altLang="zh-TW" dirty="0"/>
              <a:t>(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俗稱瀝青、柏油，菸煙的黃色黏性物質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en-US" dirty="0"/>
              <a:t>對身體的損害包括阻塞及刺激氣管及肺部，引起咳嗽。令吸菸者之手指及牙齒變黃。</a:t>
            </a:r>
            <a:endParaRPr lang="en-US" altLang="zh-TW" dirty="0"/>
          </a:p>
          <a:p>
            <a:r>
              <a:rPr lang="en-US" altLang="zh-TW" dirty="0"/>
              <a:t>3.</a:t>
            </a:r>
            <a:r>
              <a:rPr lang="zh-TW" altLang="en-US" dirty="0"/>
              <a:t>一氧化碳</a:t>
            </a:r>
            <a:r>
              <a:rPr lang="en-US" altLang="zh-TW" dirty="0"/>
              <a:t>(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汽油燃料廢氣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altLang="zh-TW" dirty="0"/>
              <a:t>:</a:t>
            </a:r>
            <a:r>
              <a:rPr lang="zh-TW" altLang="en-US" dirty="0"/>
              <a:t>一氧化碳會阻礙正常氧氣和血紅素的結合，造成身體缺氧。</a:t>
            </a:r>
            <a:endParaRPr lang="en-US" altLang="zh-TW" dirty="0"/>
          </a:p>
          <a:p>
            <a:endParaRPr lang="en-US" altLang="zh-TW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/>
              <a:t>菸品對健康危害</a:t>
            </a:r>
            <a:r>
              <a:rPr lang="en-US" altLang="zh-TW" dirty="0"/>
              <a:t>: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皺紋增加、失明、掉牙、掉髮、截肢、陽痿、慢性阻塞性肺病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(COPD)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、增加肺癌、喉癌、口腔癌、乳癌等癌症的機率。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吸菸所產生的二手菸霧亦為一級致癌物、殘留在牆壁、家具、衣服上的三手菸也含有對身體有害的物質。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DE221-07D7-4468-855F-E2F902EA19D2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83987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如果身邊家人或朋友有人抽菸可提供他以下管道戒菸</a:t>
            </a:r>
            <a:r>
              <a:rPr lang="en-US" altLang="zh-TW" dirty="0"/>
              <a:t>:</a:t>
            </a:r>
          </a:p>
          <a:p>
            <a:r>
              <a:rPr lang="en-US" altLang="zh-TW" dirty="0"/>
              <a:t>1.</a:t>
            </a:r>
            <a:r>
              <a:rPr lang="zh-TW" altLang="en-US" dirty="0"/>
              <a:t>門診、住院、急診及社區藥局皆可提供戒菸服務</a:t>
            </a:r>
            <a:r>
              <a:rPr lang="zh-TW" altLang="en-US" dirty="0">
                <a:latin typeface="新細明體" panose="02020500000000000000" pitchFamily="18" charset="-120"/>
                <a:ea typeface="+mn-ea"/>
              </a:rPr>
              <a:t>，透過醫療院所的戒菸衛教師或社區藥局藥師，提供專業的衛教、諮詢與支持，孕婦、青少年及不適合用藥者，可因而得到強而有力的協助。</a:t>
            </a:r>
            <a:endParaRPr lang="en-US" altLang="zh-TW" dirty="0">
              <a:latin typeface="新細明體" panose="02020500000000000000" pitchFamily="18" charset="-120"/>
              <a:ea typeface="+mn-ea"/>
            </a:endParaRPr>
          </a:p>
          <a:p>
            <a:r>
              <a:rPr lang="en-US" altLang="zh-TW" dirty="0">
                <a:latin typeface="新細明體" panose="02020500000000000000" pitchFamily="18" charset="-120"/>
                <a:ea typeface="+mn-ea"/>
              </a:rPr>
              <a:t>2.</a:t>
            </a:r>
            <a:r>
              <a:rPr lang="zh-TW" altLang="en-US" dirty="0">
                <a:latin typeface="新細明體" panose="02020500000000000000" pitchFamily="18" charset="-120"/>
                <a:ea typeface="+mn-ea"/>
              </a:rPr>
              <a:t>可以撥打免費戒菸專線（</a:t>
            </a:r>
            <a:r>
              <a:rPr lang="en-US" altLang="zh-TW" dirty="0">
                <a:latin typeface="新細明體" panose="02020500000000000000" pitchFamily="18" charset="-120"/>
                <a:ea typeface="+mn-ea"/>
              </a:rPr>
              <a:t>0800-636363</a:t>
            </a:r>
            <a:r>
              <a:rPr lang="zh-TW" altLang="en-US" dirty="0">
                <a:latin typeface="新細明體" panose="02020500000000000000" pitchFamily="18" charset="-120"/>
                <a:ea typeface="+mn-ea"/>
              </a:rPr>
              <a:t>），由具備心理輔導、諮商、社會工作等專業人員，透過電話的便利及私密性，陪伴吸菸者渡過戒菸的困難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dirty="0">
                <a:latin typeface="新細明體" panose="02020500000000000000" pitchFamily="18" charset="-120"/>
                <a:ea typeface="新細明體" panose="02020500000000000000" pitchFamily="18" charset="-120"/>
              </a:rPr>
              <a:t>3.</a:t>
            </a:r>
            <a:r>
              <a:rPr lang="zh-TW" altLang="en-US" dirty="0">
                <a:latin typeface="新細明體" panose="02020500000000000000" pitchFamily="18" charset="-120"/>
                <a:ea typeface="+mn-ea"/>
              </a:rPr>
              <a:t>參加各縣市醫療院所辦理的戒菸班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DE221-07D7-4468-855F-E2F902EA19D2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16221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影片中用實驗模擬菸進入身體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dirty="0"/>
              <a:t>用口罩來模擬肺泡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，當抽完</a:t>
            </a:r>
            <a:r>
              <a:rPr lang="en-US" altLang="zh-TW" dirty="0">
                <a:latin typeface="新細明體" panose="02020500000000000000" pitchFamily="18" charset="-120"/>
                <a:ea typeface="新細明體" panose="02020500000000000000" pitchFamily="18" charset="-120"/>
              </a:rPr>
              <a:t>20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根菸後，看似有害氣體接排出，但都殘留在體內並引發各種心血管疾病</a:t>
            </a:r>
            <a:r>
              <a:rPr lang="en-US" altLang="zh-TW" dirty="0"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心臟病、高血壓及腦中風</a:t>
            </a:r>
            <a:endParaRPr lang="en-US" altLang="zh-TW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等</a:t>
            </a:r>
            <a:r>
              <a:rPr lang="en-US" altLang="zh-TW" dirty="0">
                <a:latin typeface="新細明體" panose="02020500000000000000" pitchFamily="18" charset="-120"/>
                <a:ea typeface="新細明體" panose="02020500000000000000" pitchFamily="18" charset="-120"/>
              </a:rPr>
              <a:t>)</a:t>
            </a: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衛生福利部國民健康署菸害防制組</a:t>
            </a:r>
          </a:p>
          <a:p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Youtube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https://youtu.be/nQlNk--7NhI"/>
              </a:rPr>
              <a:t>https://youtu.be/nQlNk--7NhI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DE221-07D7-4468-855F-E2F902EA19D2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01244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06326-A759-40F5-9750-B94DA400035B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8833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電子煙隱藏的危害物質</a:t>
            </a:r>
            <a:r>
              <a:rPr lang="en-US" altLang="zh-TW" dirty="0"/>
              <a:t>:</a:t>
            </a:r>
          </a:p>
          <a:p>
            <a:r>
              <a:rPr lang="en-US" altLang="zh-TW" dirty="0"/>
              <a:t>1.</a:t>
            </a:r>
            <a:r>
              <a:rPr lang="zh-TW" altLang="en-US" dirty="0"/>
              <a:t>尼古丁</a:t>
            </a:r>
            <a:r>
              <a:rPr lang="en-US" altLang="zh-TW" dirty="0"/>
              <a:t>:</a:t>
            </a:r>
            <a:r>
              <a:rPr lang="zh-TW" altLang="en-US" dirty="0"/>
              <a:t>尼古丁是從菸草粹取出的生物鹼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，會影響人體神經系統，導致心血管疾病、傷口復原力下降、生育能力變差、消化性潰瘍及胃食道逆流等問題，且為高度成癮物質。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甲醛乙醛</a:t>
            </a:r>
            <a:r>
              <a:rPr lang="en-US" altLang="zh-TW" dirty="0"/>
              <a:t>:</a:t>
            </a:r>
            <a:r>
              <a:rPr lang="zh-TW" altLang="en-US" dirty="0"/>
              <a:t>吸入甲醛或乙醛會刺激眼部及呼吸道，引起咳嗽、 喘鳴、胸痛及支氣管炎，長期吸入可能引起慢性呼吸道疾病。</a:t>
            </a:r>
            <a:endParaRPr lang="en-US" altLang="zh-TW" dirty="0"/>
          </a:p>
          <a:p>
            <a:r>
              <a:rPr lang="en-US" altLang="zh-TW" dirty="0"/>
              <a:t>3.</a:t>
            </a:r>
            <a:r>
              <a:rPr lang="zh-TW" altLang="en-US" dirty="0"/>
              <a:t>丙二醇</a:t>
            </a:r>
            <a:r>
              <a:rPr lang="en-US" altLang="zh-TW" dirty="0"/>
              <a:t>:</a:t>
            </a:r>
            <a:r>
              <a:rPr lang="zh-TW" altLang="en-US" dirty="0"/>
              <a:t>電子煙的主要溶劑，會對皮膚及黏膜產生刺激性，過度使用會造成接觸性皮膚炎、落髮、知覺異常、腎臟損害及肝臟異常。 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電子煙曾因電池發生過爆炸事件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健康九九</a:t>
            </a: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Youtube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專屬頻道：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https://youtu.be/Fu0YmaclJTA"/>
              </a:rPr>
              <a:t>https://youtu.be/Fu0YmaclJTA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DE221-07D7-4468-855F-E2F902EA19D2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9417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7">
              <a:defRPr/>
            </a:pPr>
            <a:r>
              <a:rPr lang="zh-TW" altLang="en-US" dirty="0"/>
              <a:t>電子煙有五大危害</a:t>
            </a:r>
            <a:r>
              <a:rPr lang="en-US" altLang="zh-TW" dirty="0"/>
              <a:t>:</a:t>
            </a:r>
          </a:p>
          <a:p>
            <a:pPr marL="228600" marR="0" lvl="0" indent="-228600" algn="l" defTabSz="9143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zh-TW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電子煙油如含有尼古丁，會上癮，不能幫助戒菸，而且容易吸食過量，尼古丁會使身體釋放大量多巴胺，讓人產生愉悅與放鬆感，但不斷刺激之下，會變成需要吸入更多尼古丁，才有辦法達到跟原先相同的感覺。尼古丁會影響神經系統，導致心血管疾病、傷口復原力下降、生育能力變差、消化性潰瘍、食道逆流等問題。</a:t>
            </a:r>
            <a:endParaRPr lang="en-US" altLang="zh-TW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lvl="0" indent="-228600" algn="l" defTabSz="9143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另外電子煙亦含有</a:t>
            </a:r>
            <a:r>
              <a:rPr lang="zh-TW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甲醛</a:t>
            </a:r>
            <a:r>
              <a:rPr lang="en-US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也就是俗稱的福馬林，是一級致癌物</a:t>
            </a:r>
            <a:r>
              <a:rPr lang="en-US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、丙二醇、人工合成的香料等，導致眼部過敏及呼吸道疾病，引起咳嗽、喘鳴、胸痛及支氣管炎，長期吸入可能引起慢性呼吸道疾病。</a:t>
            </a:r>
            <a:endParaRPr lang="en-US" altLang="zh-TW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lvl="0" indent="-228600" algn="l" defTabSz="9143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電子煙無法幫助戒菸，</a:t>
            </a:r>
            <a:r>
              <a:rPr lang="zh-TW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目前我國尚未認證電子煙是戒菸輔助器材，請民眾切勿相信。</a:t>
            </a:r>
            <a:endParaRPr lang="en-US" altLang="zh-TW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lvl="0" indent="-228600" algn="l" defTabSz="9143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電子煙油可能被不肖廠商添加毒品</a:t>
            </a:r>
            <a:r>
              <a:rPr lang="en-US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大麻</a:t>
            </a:r>
            <a:r>
              <a:rPr lang="zh-TW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安非他命等</a:t>
            </a:r>
            <a:r>
              <a:rPr lang="en-US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毒品會產生短暫的快樂感，且會讓人成癮，一旦終止或減少使用毒品，會產生流淚、打哈欠、嘔吐、腹痛、痙攣、焦躁不安及強烈渴求藥物等戒斷症狀，終其一生難以擺脫毒品的束縛。甚至為了設法取得毒品，不惜用謀財害命等強烈手段，引起社會嚴重問題。</a:t>
            </a:r>
            <a:endParaRPr lang="en-US" altLang="zh-TW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lvl="0" indent="-228600" algn="l" defTabSz="9143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除了電子煙油的問題外，國外曾發生多起</a:t>
            </a:r>
            <a:r>
              <a:rPr lang="zh-TW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電子煙</a:t>
            </a: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內電池</a:t>
            </a:r>
            <a:r>
              <a:rPr lang="zh-TW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爆炸</a:t>
            </a: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TW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而讓吸食者受重傷的案例。</a:t>
            </a:r>
            <a:endParaRPr lang="en-US" altLang="zh-TW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dirty="0"/>
          </a:p>
          <a:p>
            <a:r>
              <a:rPr lang="zh-TW" altLang="en-US" dirty="0"/>
              <a:t>國健署電子煙宣導圖文</a:t>
            </a:r>
            <a:r>
              <a:rPr lang="en-US" altLang="zh-TW" dirty="0"/>
              <a:t>:https://health99.hpa.gov.tw/material/6819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DE221-07D7-4468-855F-E2F902EA19D2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0784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 dirty="0"/>
              <a:t>電子煙油含</a:t>
            </a:r>
            <a:r>
              <a:rPr lang="zh-TW" altLang="en-US" dirty="0"/>
              <a:t>電子煙多含有尼古丁、</a:t>
            </a:r>
            <a:r>
              <a:rPr lang="zh-TW" altLang="en-US" b="1" dirty="0"/>
              <a:t>一級致癌物甲醛，</a:t>
            </a:r>
            <a:r>
              <a:rPr lang="zh-TW" altLang="en-US" dirty="0"/>
              <a:t>長期吸入可能引起慢性呼吸道疾病，這些內容物對人體皆具有高度危害性；</a:t>
            </a:r>
            <a:endParaRPr lang="en-US" altLang="zh-TW" dirty="0"/>
          </a:p>
          <a:p>
            <a:r>
              <a:rPr lang="zh-TW" altLang="en-US" dirty="0"/>
              <a:t>另因電子煙油可隨意添加，國內外已查獲多起電子煙含毒品之案例，包括安非他命、大麻等毒品成分，可能讓使用者因此染上毒癮，嚴重戕害身體健康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DE221-07D7-4468-855F-E2F902EA19D2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1056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為守護轄內胎兒、兒童及少年身心健康，並填補菸害防制法修正完成前之空窗期，制定「桃園市電子煙危害防制自治條例」，以保護市民不受電子煙之危害。</a:t>
            </a:r>
            <a:endParaRPr lang="en-US" altLang="zh-TW" dirty="0"/>
          </a:p>
          <a:p>
            <a:pPr defTabSz="914307">
              <a:defRPr/>
            </a:pPr>
            <a:r>
              <a:rPr lang="zh-TW" altLang="en-US" dirty="0"/>
              <a:t>本市未滿</a:t>
            </a:r>
            <a:r>
              <a:rPr lang="en-US" altLang="zh-TW" dirty="0"/>
              <a:t>18</a:t>
            </a:r>
            <a:r>
              <a:rPr lang="zh-TW" altLang="en-US" dirty="0"/>
              <a:t>歲者不得吸食及持有電子煙，違者施以戒菸教育，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不得供應、交付、販賣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電子煙或電子煙相關器物予</a:t>
            </a:r>
            <a:r>
              <a:rPr lang="zh-TW" altLang="en-US" dirty="0"/>
              <a:t>未滿</a:t>
            </a:r>
            <a:r>
              <a:rPr lang="en-US" altLang="zh-TW" dirty="0"/>
              <a:t>18</a:t>
            </a:r>
            <a:r>
              <a:rPr lang="zh-TW" altLang="en-US" dirty="0"/>
              <a:t>歲，違者處以</a:t>
            </a:r>
            <a:r>
              <a:rPr lang="en-US" altLang="zh-TW" dirty="0"/>
              <a:t>1</a:t>
            </a:r>
            <a:r>
              <a:rPr lang="zh-TW" altLang="en-US" dirty="0"/>
              <a:t>萬元以上</a:t>
            </a:r>
            <a:r>
              <a:rPr lang="en-US" altLang="zh-TW" dirty="0"/>
              <a:t>5</a:t>
            </a:r>
            <a:r>
              <a:rPr lang="zh-TW" altLang="en-US" dirty="0"/>
              <a:t>萬元以下罰鍰，</a:t>
            </a:r>
            <a:endParaRPr lang="en-US" altLang="zh-TW" dirty="0"/>
          </a:p>
          <a:p>
            <a:pPr defTabSz="914307">
              <a:defRPr/>
            </a:pPr>
            <a:r>
              <a:rPr lang="zh-TW" altLang="en-US" dirty="0"/>
              <a:t>法定禁菸場所</a:t>
            </a:r>
            <a:r>
              <a:rPr lang="en-US" altLang="zh-TW" dirty="0"/>
              <a:t>(</a:t>
            </a:r>
            <a:r>
              <a:rPr lang="zh-TW" altLang="en-US" dirty="0"/>
              <a:t>公共場所與室內工作場所</a:t>
            </a:r>
            <a:r>
              <a:rPr lang="en-US" altLang="zh-TW" dirty="0"/>
              <a:t>)</a:t>
            </a:r>
            <a:r>
              <a:rPr lang="zh-TW" altLang="en-US" dirty="0"/>
              <a:t>禁止吸食電子煙，違者處以新臺幣</a:t>
            </a:r>
            <a:r>
              <a:rPr lang="en-US" altLang="zh-TW" dirty="0"/>
              <a:t>2,000</a:t>
            </a:r>
            <a:r>
              <a:rPr lang="zh-TW" altLang="en-US" dirty="0"/>
              <a:t>元以上</a:t>
            </a:r>
            <a:r>
              <a:rPr lang="en-US" altLang="zh-TW" dirty="0"/>
              <a:t>1</a:t>
            </a:r>
            <a:r>
              <a:rPr lang="zh-TW" altLang="en-US" dirty="0"/>
              <a:t>萬元以下罰鍰。</a:t>
            </a:r>
            <a:endParaRPr lang="en-US" altLang="zh-TW" dirty="0"/>
          </a:p>
          <a:p>
            <a:pPr defTabSz="914307">
              <a:defRPr/>
            </a:pPr>
            <a:endParaRPr lang="en-US" altLang="zh-TW" dirty="0"/>
          </a:p>
          <a:p>
            <a:pPr defTabSz="914307">
              <a:defRPr/>
            </a:pPr>
            <a:r>
              <a:rPr lang="zh-TW" altLang="en-US" dirty="0"/>
              <a:t>桃園市電子煙危害防制自治條例</a:t>
            </a:r>
            <a:r>
              <a:rPr lang="en-US" altLang="zh-TW" dirty="0"/>
              <a:t>:https://law.tycg.gov.tw/</a:t>
            </a:r>
            <a:r>
              <a:rPr lang="en-US" altLang="zh-TW" dirty="0" err="1"/>
              <a:t>LawContent.aspx?id</a:t>
            </a:r>
            <a:r>
              <a:rPr lang="en-US" altLang="zh-TW" dirty="0"/>
              <a:t>=GL002198</a:t>
            </a:r>
          </a:p>
          <a:p>
            <a:pPr defTabSz="914307">
              <a:defRPr/>
            </a:pP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DE221-07D7-4468-855F-E2F902EA19D2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2764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7">
              <a:defRPr/>
            </a:pPr>
            <a:r>
              <a:rPr lang="zh-TW" altLang="en-US" dirty="0"/>
              <a:t>依據菸害防制法規定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，以下場所皆為禁菸場所，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經舉發將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處以新臺幣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千元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~1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</a:t>
            </a:r>
            <a:endParaRPr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/>
              <a:t>另本市公告禁菸場所</a:t>
            </a:r>
            <a:r>
              <a:rPr lang="en-US" altLang="zh-TW" dirty="0"/>
              <a:t>:</a:t>
            </a:r>
            <a:r>
              <a:rPr lang="zh-TW" altLang="en-US" dirty="0"/>
              <a:t>老街、廟宇、辦公場所周邊、公園、高中職以下學校周邊、公車候車亭及連鎖便利商店、咖啡廳、速食店</a:t>
            </a:r>
            <a:r>
              <a:rPr lang="en-US" altLang="zh-TW" dirty="0"/>
              <a:t>1</a:t>
            </a:r>
            <a:r>
              <a:rPr lang="zh-TW" altLang="en-US" dirty="0"/>
              <a:t>樓門市前之騎樓、桃園市中路二號社會住宅設置之沿街步道式開放空間</a:t>
            </a:r>
            <a:r>
              <a:rPr lang="zh-TW" altLang="en-US" dirty="0">
                <a:latin typeface="新細明體" panose="02020500000000000000" pitchFamily="18" charset="-120"/>
                <a:ea typeface="+mn-ea"/>
              </a:rPr>
              <a:t>，經舉發將處以新臺幣</a:t>
            </a:r>
            <a:r>
              <a:rPr lang="en-US" altLang="zh-TW" dirty="0">
                <a:latin typeface="新細明體" panose="02020500000000000000" pitchFamily="18" charset="-120"/>
                <a:ea typeface="+mn-ea"/>
              </a:rPr>
              <a:t>2</a:t>
            </a:r>
            <a:r>
              <a:rPr lang="zh-TW" altLang="en-US" dirty="0">
                <a:latin typeface="新細明體" panose="02020500000000000000" pitchFamily="18" charset="-120"/>
                <a:ea typeface="+mn-ea"/>
              </a:rPr>
              <a:t>千元</a:t>
            </a:r>
            <a:r>
              <a:rPr lang="en-US" altLang="zh-TW" dirty="0">
                <a:latin typeface="新細明體" panose="02020500000000000000" pitchFamily="18" charset="-120"/>
                <a:ea typeface="+mn-ea"/>
              </a:rPr>
              <a:t>~1</a:t>
            </a:r>
            <a:r>
              <a:rPr lang="zh-TW" altLang="en-US" dirty="0">
                <a:latin typeface="新細明體" panose="02020500000000000000" pitchFamily="18" charset="-120"/>
                <a:ea typeface="+mn-ea"/>
              </a:rPr>
              <a:t>萬元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zh-TW" altLang="en-US" dirty="0">
              <a:latin typeface="新細明體" panose="02020500000000000000" pitchFamily="18" charset="-120"/>
              <a:ea typeface="+mn-ea"/>
            </a:endParaRPr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DE221-07D7-4468-855F-E2F902EA19D2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7144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7">
              <a:defRPr/>
            </a:pPr>
            <a:r>
              <a:rPr lang="zh-TW" altLang="en-US" dirty="0"/>
              <a:t>青少年不能吸菸或吸電子煙，如果有吸需要接受戒菸教育，如果是禁菸場所，還要被罰錢。如果有人拿菸或電子煙給你，你要拒絕，離開現場並反映有人提供菸品給未滿</a:t>
            </a:r>
            <a:r>
              <a:rPr lang="en-US" altLang="zh-TW" dirty="0"/>
              <a:t>18</a:t>
            </a:r>
            <a:r>
              <a:rPr lang="zh-TW" altLang="en-US" dirty="0"/>
              <a:t>歲者。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DE221-07D7-4468-855F-E2F902EA19D2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9629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DE221-07D7-4468-855F-E2F902EA19D2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0677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AD230-3C11-40A3-8B89-45A0E196F6CF}" type="datetimeFigureOut">
              <a:rPr lang="zh-TW" altLang="en-US" smtClean="0"/>
              <a:t>2021/6/7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8254-379B-4058-A0EC-A41351817E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507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AD230-3C11-40A3-8B89-45A0E196F6CF}" type="datetimeFigureOut">
              <a:rPr lang="zh-TW" altLang="en-US" smtClean="0"/>
              <a:t>2021/6/7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8254-379B-4058-A0EC-A41351817E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3942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AD230-3C11-40A3-8B89-45A0E196F6CF}" type="datetimeFigureOut">
              <a:rPr lang="zh-TW" altLang="en-US" smtClean="0"/>
              <a:t>2021/6/7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8254-379B-4058-A0EC-A41351817E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3371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AD230-3C11-40A3-8B89-45A0E196F6CF}" type="datetimeFigureOut">
              <a:rPr lang="zh-TW" altLang="en-US" smtClean="0"/>
              <a:t>2021/6/7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8254-379B-4058-A0EC-A41351817E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6376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AD230-3C11-40A3-8B89-45A0E196F6CF}" type="datetimeFigureOut">
              <a:rPr lang="zh-TW" altLang="en-US" smtClean="0"/>
              <a:t>2021/6/7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8254-379B-4058-A0EC-A41351817E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631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AD230-3C11-40A3-8B89-45A0E196F6CF}" type="datetimeFigureOut">
              <a:rPr lang="zh-TW" altLang="en-US" smtClean="0"/>
              <a:t>2021/6/7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8254-379B-4058-A0EC-A41351817E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6215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AD230-3C11-40A3-8B89-45A0E196F6CF}" type="datetimeFigureOut">
              <a:rPr lang="zh-TW" altLang="en-US" smtClean="0"/>
              <a:t>2021/6/7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8254-379B-4058-A0EC-A41351817E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3435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AD230-3C11-40A3-8B89-45A0E196F6CF}" type="datetimeFigureOut">
              <a:rPr lang="zh-TW" altLang="en-US" smtClean="0"/>
              <a:t>2021/6/7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8254-379B-4058-A0EC-A41351817E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979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AD230-3C11-40A3-8B89-45A0E196F6CF}" type="datetimeFigureOut">
              <a:rPr lang="zh-TW" altLang="en-US" smtClean="0"/>
              <a:t>2021/6/7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8254-379B-4058-A0EC-A41351817E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042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AD230-3C11-40A3-8B89-45A0E196F6CF}" type="datetimeFigureOut">
              <a:rPr lang="zh-TW" altLang="en-US" smtClean="0"/>
              <a:t>2021/6/7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8254-379B-4058-A0EC-A41351817E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1474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AD230-3C11-40A3-8B89-45A0E196F6CF}" type="datetimeFigureOut">
              <a:rPr lang="zh-TW" altLang="en-US" smtClean="0"/>
              <a:t>2021/6/7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8254-379B-4058-A0EC-A41351817E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8209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AD230-3C11-40A3-8B89-45A0E196F6CF}" type="datetimeFigureOut">
              <a:rPr lang="zh-TW" altLang="en-US" smtClean="0"/>
              <a:t>2021/6/7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D8254-379B-4058-A0EC-A41351817E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791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QlNk--7NhI&amp;feature=youtu.be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youtu.be/LoG5q4xnpCI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s://www.hpa.gov.tw/Pages/List.aspx?nodeid=44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s://youtu.be/Fu0YmaclJT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-1" y="0"/>
            <a:ext cx="4925085" cy="6847504"/>
          </a:xfrm>
          <a:prstGeom prst="rect">
            <a:avLst/>
          </a:prstGeom>
        </p:spPr>
      </p:pic>
      <p:sp>
        <p:nvSpPr>
          <p:cNvPr id="4" name="標題 3"/>
          <p:cNvSpPr>
            <a:spLocks noGrp="1" noChangeArrowheads="1"/>
          </p:cNvSpPr>
          <p:nvPr>
            <p:ph type="ctrTitle"/>
          </p:nvPr>
        </p:nvSpPr>
        <p:spPr bwMode="auto">
          <a:xfrm>
            <a:off x="5519595" y="1987196"/>
            <a:ext cx="5000531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桌遊菸害防制宣導教材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國中版</a:t>
            </a:r>
            <a:endParaRPr lang="zh-TW" altLang="en-US" sz="60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603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" y="0"/>
            <a:ext cx="12192001" cy="1365813"/>
          </a:xfrm>
          <a:solidFill>
            <a:srgbClr val="593660"/>
          </a:solidFill>
        </p:spPr>
        <p:txBody>
          <a:bodyPr/>
          <a:lstStyle/>
          <a:p>
            <a:pPr algn="ctr"/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菸害防制小學堂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199" y="170987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altLang="zh-TW" dirty="0"/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菸和電子煙是什麼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0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抽菸或電子煙對我們身體好嗎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拒絕抽菸的好處有什麼呢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86632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12192000" cy="1112108"/>
          </a:xfrm>
          <a:solidFill>
            <a:srgbClr val="593660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r>
              <a:rPr lang="zh-TW" altLang="en-US" sz="4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拒菸練功坊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404773" y="1465442"/>
            <a:ext cx="11120207" cy="3789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400"/>
              </a:lnSpc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當朋友跟你說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>
              <a:lnSpc>
                <a:spcPts val="4400"/>
              </a:lnSpc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不要來一口阿，吸的時候很酷喔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  <a:p>
            <a:pPr marL="0" indent="0">
              <a:lnSpc>
                <a:spcPts val="4400"/>
              </a:lnSpc>
              <a:buNone/>
            </a:pP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4400"/>
              </a:lnSpc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同學們抽菸其實並不酷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，使出以下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招教你拒菸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2538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779880" y="1478585"/>
            <a:ext cx="10058400" cy="699964"/>
          </a:xfrm>
        </p:spPr>
        <p:txBody>
          <a:bodyPr/>
          <a:lstStyle/>
          <a:p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告知理由法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ED2D2-4F78-465A-8476-5171C7E04618}" type="slidenum">
              <a:rPr lang="en-US" altLang="zh-TW" smtClean="0"/>
              <a:pPr>
                <a:defRPr/>
              </a:pPr>
              <a:t>12</a:t>
            </a:fld>
            <a:endParaRPr lang="en-US" altLang="zh-TW" dirty="0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0" y="-14694"/>
            <a:ext cx="12192000" cy="1049650"/>
          </a:xfrm>
          <a:solidFill>
            <a:srgbClr val="593660"/>
          </a:solidFill>
        </p:spPr>
        <p:txBody>
          <a:bodyPr/>
          <a:lstStyle/>
          <a:p>
            <a:pPr marL="685800" indent="-685800" algn="ctr">
              <a:buFont typeface="Wingdings" panose="05000000000000000000" pitchFamily="2" charset="2"/>
              <a:buChar char="ü"/>
            </a:pP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招式一</a:t>
            </a:r>
          </a:p>
        </p:txBody>
      </p:sp>
      <p:pic>
        <p:nvPicPr>
          <p:cNvPr id="8" name="圖片 1">
            <a:extLst>
              <a:ext uri="{FF2B5EF4-FFF2-40B4-BE49-F238E27FC236}">
                <a16:creationId xmlns:a16="http://schemas.microsoft.com/office/drawing/2014/main" xmlns="" id="{BC1C9553-21F9-4660-A081-1395B03942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381" y="3224385"/>
            <a:ext cx="1498288" cy="14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圖說文字 9"/>
          <p:cNvSpPr/>
          <p:nvPr/>
        </p:nvSpPr>
        <p:spPr>
          <a:xfrm>
            <a:off x="3626143" y="2724259"/>
            <a:ext cx="6384029" cy="559427"/>
          </a:xfrm>
          <a:prstGeom prst="wedgeRectCallout">
            <a:avLst>
              <a:gd name="adj1" fmla="val -57215"/>
              <a:gd name="adj2" fmla="val 44353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「醫生說我對香菸成分過敏，所以不能吸菸。」</a:t>
            </a:r>
          </a:p>
        </p:txBody>
      </p:sp>
      <p:sp>
        <p:nvSpPr>
          <p:cNvPr id="11" name="矩形圖說文字 10"/>
          <p:cNvSpPr/>
          <p:nvPr/>
        </p:nvSpPr>
        <p:spPr>
          <a:xfrm>
            <a:off x="3573926" y="3554868"/>
            <a:ext cx="4915949" cy="646943"/>
          </a:xfrm>
          <a:prstGeom prst="wedgeRectCallout">
            <a:avLst>
              <a:gd name="adj1" fmla="val -57011"/>
              <a:gd name="adj2" fmla="val -12939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圖說文字 11"/>
          <p:cNvSpPr/>
          <p:nvPr/>
        </p:nvSpPr>
        <p:spPr>
          <a:xfrm>
            <a:off x="3626143" y="4375106"/>
            <a:ext cx="6231144" cy="642781"/>
          </a:xfrm>
          <a:prstGeom prst="wedgeRectCallout">
            <a:avLst>
              <a:gd name="adj1" fmla="val -58256"/>
              <a:gd name="adj2" fmla="val -32836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3517090" y="4465663"/>
            <a:ext cx="6340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「我爸媽管很嚴，要是被他們知道就慘了。」</a:t>
            </a:r>
          </a:p>
        </p:txBody>
      </p:sp>
      <p:sp>
        <p:nvSpPr>
          <p:cNvPr id="14" name="矩形 13"/>
          <p:cNvSpPr/>
          <p:nvPr/>
        </p:nvSpPr>
        <p:spPr>
          <a:xfrm>
            <a:off x="3517090" y="3657993"/>
            <a:ext cx="48013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「吸菸是違法的，你不要害我。」</a:t>
            </a:r>
          </a:p>
        </p:txBody>
      </p:sp>
    </p:spTree>
    <p:extLst>
      <p:ext uri="{BB962C8B-B14F-4D97-AF65-F5344CB8AC3E}">
        <p14:creationId xmlns:p14="http://schemas.microsoft.com/office/powerpoint/2010/main" val="2347743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2859"/>
          </a:xfrm>
          <a:solidFill>
            <a:srgbClr val="593660"/>
          </a:solidFill>
        </p:spPr>
        <p:txBody>
          <a:bodyPr/>
          <a:lstStyle/>
          <a:p>
            <a:pPr marL="685800" indent="-685800" algn="ctr">
              <a:buFont typeface="Wingdings" panose="05000000000000000000" pitchFamily="2" charset="2"/>
              <a:buChar char="ü"/>
            </a:pP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招式二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173760" y="1230007"/>
            <a:ext cx="10515600" cy="565237"/>
          </a:xfrm>
        </p:spPr>
        <p:txBody>
          <a:bodyPr/>
          <a:lstStyle/>
          <a:p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轉移話題法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6" name="圖片 1">
            <a:extLst>
              <a:ext uri="{FF2B5EF4-FFF2-40B4-BE49-F238E27FC236}">
                <a16:creationId xmlns:a16="http://schemas.microsoft.com/office/drawing/2014/main" xmlns="" id="{BC1C9553-21F9-4660-A081-1395B03942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379" y="3244823"/>
            <a:ext cx="1498288" cy="14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圖說文字 6"/>
          <p:cNvSpPr/>
          <p:nvPr/>
        </p:nvSpPr>
        <p:spPr>
          <a:xfrm>
            <a:off x="3683702" y="2980060"/>
            <a:ext cx="6517311" cy="698787"/>
          </a:xfrm>
          <a:prstGeom prst="wedgeRectCallout">
            <a:avLst>
              <a:gd name="adj1" fmla="val -57215"/>
              <a:gd name="adj2" fmla="val 44353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「你看，這個點心好好吃喔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要不要試看看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3707928" y="3852142"/>
            <a:ext cx="6493085" cy="646943"/>
          </a:xfrm>
          <a:prstGeom prst="wedgeRectCallout">
            <a:avLst>
              <a:gd name="adj1" fmla="val -57011"/>
              <a:gd name="adj2" fmla="val -12939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830660" y="3972181"/>
            <a:ext cx="6542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最近有一部卡通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，好有趣唷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一定要看喔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3821199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60312"/>
          </a:xfrm>
          <a:solidFill>
            <a:srgbClr val="593660"/>
          </a:solidFill>
        </p:spPr>
        <p:txBody>
          <a:bodyPr/>
          <a:lstStyle/>
          <a:p>
            <a:pPr marL="685800" indent="-685800" algn="ctr">
              <a:buFont typeface="Wingdings" panose="05000000000000000000" pitchFamily="2" charset="2"/>
              <a:buChar char="ü"/>
            </a:pP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招式三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728599" y="1590222"/>
            <a:ext cx="10515600" cy="565237"/>
          </a:xfrm>
        </p:spPr>
        <p:txBody>
          <a:bodyPr/>
          <a:lstStyle/>
          <a:p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堅持拒絕法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6" name="圖片 1">
            <a:extLst>
              <a:ext uri="{FF2B5EF4-FFF2-40B4-BE49-F238E27FC236}">
                <a16:creationId xmlns:a16="http://schemas.microsoft.com/office/drawing/2014/main" xmlns="" id="{BC1C9553-21F9-4660-A081-1395B03942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991" y="3715843"/>
            <a:ext cx="1498288" cy="14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圖說文字 6"/>
          <p:cNvSpPr/>
          <p:nvPr/>
        </p:nvSpPr>
        <p:spPr>
          <a:xfrm>
            <a:off x="4014991" y="3316856"/>
            <a:ext cx="6517311" cy="698787"/>
          </a:xfrm>
          <a:prstGeom prst="wedgeRectCallout">
            <a:avLst>
              <a:gd name="adj1" fmla="val -57215"/>
              <a:gd name="adj2" fmla="val 44353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4039217" y="4188938"/>
            <a:ext cx="6493085" cy="646943"/>
          </a:xfrm>
          <a:prstGeom prst="wedgeRectCallout">
            <a:avLst>
              <a:gd name="adj1" fmla="val -57011"/>
              <a:gd name="adj2" fmla="val -12939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318991" y="3481583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「不行，我真的不想吸。」</a:t>
            </a:r>
          </a:p>
        </p:txBody>
      </p:sp>
      <p:sp>
        <p:nvSpPr>
          <p:cNvPr id="10" name="矩形 9"/>
          <p:cNvSpPr/>
          <p:nvPr/>
        </p:nvSpPr>
        <p:spPr>
          <a:xfrm>
            <a:off x="4318991" y="4258535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「我不做違法的事情。」</a:t>
            </a:r>
          </a:p>
        </p:txBody>
      </p:sp>
    </p:spTree>
    <p:extLst>
      <p:ext uri="{BB962C8B-B14F-4D97-AF65-F5344CB8AC3E}">
        <p14:creationId xmlns:p14="http://schemas.microsoft.com/office/powerpoint/2010/main" val="1845543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1882"/>
          </a:xfrm>
          <a:solidFill>
            <a:srgbClr val="593660"/>
          </a:solidFill>
        </p:spPr>
        <p:txBody>
          <a:bodyPr/>
          <a:lstStyle/>
          <a:p>
            <a:pPr marL="685800" indent="-685800" algn="ctr">
              <a:buFont typeface="Wingdings" panose="05000000000000000000" pitchFamily="2" charset="2"/>
              <a:buChar char="ü"/>
            </a:pP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招式四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947257" y="1549132"/>
            <a:ext cx="10515600" cy="607182"/>
          </a:xfrm>
        </p:spPr>
        <p:txBody>
          <a:bodyPr/>
          <a:lstStyle/>
          <a:p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反說服法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6" name="矩形圖說文字 5"/>
          <p:cNvSpPr/>
          <p:nvPr/>
        </p:nvSpPr>
        <p:spPr>
          <a:xfrm>
            <a:off x="2874088" y="3591050"/>
            <a:ext cx="9113780" cy="729842"/>
          </a:xfrm>
          <a:prstGeom prst="wedgeRectCallout">
            <a:avLst>
              <a:gd name="adj1" fmla="val -54283"/>
              <a:gd name="adj2" fmla="val -536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1">
            <a:extLst>
              <a:ext uri="{FF2B5EF4-FFF2-40B4-BE49-F238E27FC236}">
                <a16:creationId xmlns:a16="http://schemas.microsoft.com/office/drawing/2014/main" xmlns="" id="{BC1C9553-21F9-4660-A081-1395B03942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37" y="3400746"/>
            <a:ext cx="1498288" cy="14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2739864" y="3725139"/>
            <a:ext cx="9055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「吸菸會上癮又致癌，而且非常難戒，我不想試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你也不要吸啦。」</a:t>
            </a:r>
          </a:p>
        </p:txBody>
      </p:sp>
    </p:spTree>
    <p:extLst>
      <p:ext uri="{BB962C8B-B14F-4D97-AF65-F5344CB8AC3E}">
        <p14:creationId xmlns:p14="http://schemas.microsoft.com/office/powerpoint/2010/main" val="764717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78067"/>
          </a:xfrm>
          <a:solidFill>
            <a:srgbClr val="593660"/>
          </a:solidFill>
        </p:spPr>
        <p:txBody>
          <a:bodyPr/>
          <a:lstStyle/>
          <a:p>
            <a:pPr marL="685800" indent="-685800" algn="ctr">
              <a:buFont typeface="Wingdings" panose="05000000000000000000" pitchFamily="2" charset="2"/>
              <a:buChar char="ü"/>
            </a:pP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招式五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838200" y="1671864"/>
            <a:ext cx="10515600" cy="514903"/>
          </a:xfrm>
        </p:spPr>
        <p:txBody>
          <a:bodyPr>
            <a:normAutofit lnSpcReduction="10000"/>
          </a:bodyPr>
          <a:lstStyle/>
          <a:p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反激將法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6" name="矩形圖說文字 5"/>
          <p:cNvSpPr/>
          <p:nvPr/>
        </p:nvSpPr>
        <p:spPr>
          <a:xfrm>
            <a:off x="3317119" y="3272425"/>
            <a:ext cx="7292699" cy="587229"/>
          </a:xfrm>
          <a:prstGeom prst="wedgeRectCallout">
            <a:avLst>
              <a:gd name="adj1" fmla="val -54283"/>
              <a:gd name="adj2" fmla="val -536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1">
            <a:extLst>
              <a:ext uri="{FF2B5EF4-FFF2-40B4-BE49-F238E27FC236}">
                <a16:creationId xmlns:a16="http://schemas.microsoft.com/office/drawing/2014/main" xmlns="" id="{BC1C9553-21F9-4660-A081-1395B03942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176" y="3349383"/>
            <a:ext cx="1498288" cy="14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132291" y="3378808"/>
            <a:ext cx="7662354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just">
              <a:lnSpc>
                <a:spcPts val="2200"/>
              </a:lnSpc>
              <a:spcAft>
                <a:spcPts val="0"/>
              </a:spcAft>
            </a:pP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「你們說我沒膽量我就吸，那我就真的太沒主見了。」</a:t>
            </a:r>
            <a:endParaRPr lang="zh-TW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3317119" y="4157157"/>
            <a:ext cx="7292699" cy="646943"/>
          </a:xfrm>
          <a:prstGeom prst="wedgeRectCallout">
            <a:avLst>
              <a:gd name="adj1" fmla="val -55073"/>
              <a:gd name="adj2" fmla="val -24609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132291" y="4293333"/>
            <a:ext cx="6431248" cy="374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just">
              <a:lnSpc>
                <a:spcPts val="2200"/>
              </a:lnSpc>
              <a:spcAft>
                <a:spcPts val="0"/>
              </a:spcAft>
            </a:pP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「你們說我遜我就吸，那我就真的太遜了。」</a:t>
            </a:r>
            <a:endParaRPr lang="zh-TW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780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117"/>
            <a:ext cx="12192000" cy="929492"/>
          </a:xfrm>
          <a:solidFill>
            <a:srgbClr val="593660"/>
          </a:solidFill>
        </p:spPr>
        <p:txBody>
          <a:bodyPr/>
          <a:lstStyle/>
          <a:p>
            <a:pPr marL="685800" indent="-685800" algn="ctr">
              <a:buFont typeface="Wingdings" panose="05000000000000000000" pitchFamily="2" charset="2"/>
              <a:buChar char="ü"/>
            </a:pP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招式六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083294" y="1527241"/>
            <a:ext cx="10515600" cy="556848"/>
          </a:xfrm>
        </p:spPr>
        <p:txBody>
          <a:bodyPr>
            <a:normAutofit/>
          </a:bodyPr>
          <a:lstStyle/>
          <a:p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遠離現場法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圖說文字 5"/>
          <p:cNvSpPr/>
          <p:nvPr/>
        </p:nvSpPr>
        <p:spPr>
          <a:xfrm>
            <a:off x="4339207" y="3043041"/>
            <a:ext cx="6384029" cy="559427"/>
          </a:xfrm>
          <a:prstGeom prst="wedgeRectCallout">
            <a:avLst>
              <a:gd name="adj1" fmla="val -57215"/>
              <a:gd name="adj2" fmla="val 44353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4286990" y="3873650"/>
            <a:ext cx="6436246" cy="646943"/>
          </a:xfrm>
          <a:prstGeom prst="wedgeRectCallout">
            <a:avLst>
              <a:gd name="adj1" fmla="val -56881"/>
              <a:gd name="adj2" fmla="val -19422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4339207" y="4687978"/>
            <a:ext cx="6231144" cy="642781"/>
          </a:xfrm>
          <a:prstGeom prst="wedgeRectCallout">
            <a:avLst>
              <a:gd name="adj1" fmla="val -57852"/>
              <a:gd name="adj2" fmla="val -45887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1">
            <a:extLst>
              <a:ext uri="{FF2B5EF4-FFF2-40B4-BE49-F238E27FC236}">
                <a16:creationId xmlns:a16="http://schemas.microsoft.com/office/drawing/2014/main" xmlns="" id="{BC1C9553-21F9-4660-A081-1395B03942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572" y="3322754"/>
            <a:ext cx="1498288" cy="14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4188950" y="4039605"/>
            <a:ext cx="6123471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just">
              <a:lnSpc>
                <a:spcPts val="2200"/>
              </a:lnSpc>
              <a:spcAft>
                <a:spcPts val="0"/>
              </a:spcAft>
            </a:pP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「時間太晚了，我必須回家，我先走了。」</a:t>
            </a:r>
            <a:endParaRPr lang="zh-TW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188950" y="3176368"/>
            <a:ext cx="5200142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just">
              <a:lnSpc>
                <a:spcPts val="2200"/>
              </a:lnSpc>
              <a:spcAft>
                <a:spcPts val="0"/>
              </a:spcAft>
            </a:pP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「我先打個重要電話，先離開了。」</a:t>
            </a:r>
            <a:endParaRPr lang="zh-TW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188950" y="4846380"/>
            <a:ext cx="5600892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just">
              <a:lnSpc>
                <a:spcPts val="2200"/>
              </a:lnSpc>
              <a:spcAft>
                <a:spcPts val="0"/>
              </a:spcAft>
            </a:pP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「我覺得身體不舒服，先回家休息了</a:t>
            </a:r>
            <a:r>
              <a:rPr lang="en-US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!</a:t>
            </a: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endParaRPr lang="zh-TW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441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48" y="-11213"/>
            <a:ext cx="12189651" cy="947247"/>
          </a:xfrm>
          <a:solidFill>
            <a:srgbClr val="593660"/>
          </a:solidFill>
        </p:spPr>
        <p:txBody>
          <a:bodyPr/>
          <a:lstStyle/>
          <a:p>
            <a:pPr marL="685800" indent="-685800" algn="ctr">
              <a:buFont typeface="Wingdings" panose="05000000000000000000" pitchFamily="2" charset="2"/>
              <a:buChar char="ü"/>
            </a:pP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招式七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125386" y="1562868"/>
            <a:ext cx="10515600" cy="573626"/>
          </a:xfrm>
        </p:spPr>
        <p:txBody>
          <a:bodyPr/>
          <a:lstStyle/>
          <a:p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自我解嘲法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6" name="矩形圖說文字 5"/>
          <p:cNvSpPr/>
          <p:nvPr/>
        </p:nvSpPr>
        <p:spPr>
          <a:xfrm>
            <a:off x="4339207" y="3043041"/>
            <a:ext cx="6384029" cy="559427"/>
          </a:xfrm>
          <a:prstGeom prst="wedgeRectCallout">
            <a:avLst>
              <a:gd name="adj1" fmla="val -57215"/>
              <a:gd name="adj2" fmla="val 44353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4313098" y="4073215"/>
            <a:ext cx="6436246" cy="646943"/>
          </a:xfrm>
          <a:prstGeom prst="wedgeRectCallout">
            <a:avLst>
              <a:gd name="adj1" fmla="val -56360"/>
              <a:gd name="adj2" fmla="val -28499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1">
            <a:extLst>
              <a:ext uri="{FF2B5EF4-FFF2-40B4-BE49-F238E27FC236}">
                <a16:creationId xmlns:a16="http://schemas.microsoft.com/office/drawing/2014/main" xmlns="" id="{BC1C9553-21F9-4660-A081-1395B03942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572" y="3322754"/>
            <a:ext cx="1498288" cy="14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4163288" y="3176368"/>
            <a:ext cx="6139501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just">
              <a:lnSpc>
                <a:spcPts val="2200"/>
              </a:lnSpc>
              <a:spcAft>
                <a:spcPts val="0"/>
              </a:spcAft>
            </a:pP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「沒辦法，我就是害怕阿，不要嘗試算了</a:t>
            </a:r>
            <a:r>
              <a:rPr lang="en-US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!</a:t>
            </a:r>
            <a:r>
              <a:rPr lang="zh-TW" altLang="zh-TW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」</a:t>
            </a:r>
            <a:endParaRPr lang="zh-TW" altLang="zh-TW" sz="1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339207" y="4212020"/>
            <a:ext cx="55098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「不行啦，我真的很膽小，不敢試啦</a:t>
            </a:r>
            <a:r>
              <a:rPr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!</a:t>
            </a:r>
            <a:r>
              <a:rPr lang="zh-TW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7944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4332"/>
            <a:ext cx="12192000" cy="1115923"/>
          </a:xfrm>
          <a:solidFill>
            <a:srgbClr val="593660"/>
          </a:solidFill>
        </p:spPr>
        <p:txBody>
          <a:bodyPr/>
          <a:lstStyle/>
          <a:p>
            <a:pPr marL="685800" indent="-685800" algn="ctr">
              <a:buFont typeface="Wingdings" panose="05000000000000000000" pitchFamily="2" charset="2"/>
              <a:buChar char="ü"/>
            </a:pP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招式八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933203" y="1832448"/>
            <a:ext cx="10515600" cy="489736"/>
          </a:xfrm>
        </p:spPr>
        <p:txBody>
          <a:bodyPr>
            <a:normAutofit lnSpcReduction="10000"/>
          </a:bodyPr>
          <a:lstStyle/>
          <a:p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友誼勸服法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6" name="矩形圖說文字 5"/>
          <p:cNvSpPr/>
          <p:nvPr/>
        </p:nvSpPr>
        <p:spPr>
          <a:xfrm>
            <a:off x="4339207" y="3043041"/>
            <a:ext cx="6384029" cy="559427"/>
          </a:xfrm>
          <a:prstGeom prst="wedgeRectCallout">
            <a:avLst>
              <a:gd name="adj1" fmla="val -57215"/>
              <a:gd name="adj2" fmla="val 44353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4313097" y="4073215"/>
            <a:ext cx="7548935" cy="646943"/>
          </a:xfrm>
          <a:prstGeom prst="wedgeRectCallout">
            <a:avLst>
              <a:gd name="adj1" fmla="val -56360"/>
              <a:gd name="adj2" fmla="val -28499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1">
            <a:extLst>
              <a:ext uri="{FF2B5EF4-FFF2-40B4-BE49-F238E27FC236}">
                <a16:creationId xmlns:a16="http://schemas.microsoft.com/office/drawing/2014/main" xmlns="" id="{BC1C9553-21F9-4660-A081-1395B03942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572" y="3322754"/>
            <a:ext cx="1498288" cy="14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4212334" y="3228007"/>
            <a:ext cx="5600892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just">
              <a:lnSpc>
                <a:spcPts val="2200"/>
              </a:lnSpc>
              <a:spcAft>
                <a:spcPts val="0"/>
              </a:spcAft>
            </a:pP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「我們是好朋友，我不希望你吸菸啦</a:t>
            </a:r>
            <a:r>
              <a:rPr lang="en-US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!</a:t>
            </a: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endParaRPr lang="zh-TW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39207" y="4212020"/>
            <a:ext cx="77203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「不要吸菸啦，這對身體不好，我們都不要嘗試好嗎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623106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字方塊 1"/>
          <p:cNvSpPr txBox="1">
            <a:spLocks noChangeArrowheads="1"/>
          </p:cNvSpPr>
          <p:nvPr/>
        </p:nvSpPr>
        <p:spPr bwMode="auto">
          <a:xfrm>
            <a:off x="1703389" y="6402388"/>
            <a:ext cx="23764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200"/>
              <a:t>資料來源</a:t>
            </a:r>
            <a:r>
              <a:rPr lang="en-US" altLang="zh-TW" sz="1200"/>
              <a:t>:</a:t>
            </a:r>
            <a:r>
              <a:rPr lang="zh-TW" altLang="en-US" sz="1200"/>
              <a:t>董氏基金會華文戒菸網</a:t>
            </a:r>
          </a:p>
        </p:txBody>
      </p:sp>
      <p:pic>
        <p:nvPicPr>
          <p:cNvPr id="13315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07" y="836613"/>
            <a:ext cx="5586412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12192000" cy="787400"/>
          </a:xfrm>
          <a:prstGeom prst="rect">
            <a:avLst/>
          </a:prstGeom>
          <a:solidFill>
            <a:srgbClr val="59366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45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認識菸害</a:t>
            </a:r>
            <a:endParaRPr lang="en-US" altLang="zh-TW" sz="45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endParaRPr lang="en-US" altLang="zh-TW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319" name="矩形 2"/>
          <p:cNvSpPr>
            <a:spLocks noChangeArrowheads="1"/>
          </p:cNvSpPr>
          <p:nvPr/>
        </p:nvSpPr>
        <p:spPr bwMode="auto">
          <a:xfrm>
            <a:off x="6665770" y="1284079"/>
            <a:ext cx="5013086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zh-TW" sz="24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紙菸的菸煙中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7,000 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多種化學物質</a:t>
            </a:r>
            <a:r>
              <a:rPr lang="zh-TW" altLang="zh-TW" sz="24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，其中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93 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種致癌成分中有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 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種被國際癌症研究署列為「第一級致癌物」。</a:t>
            </a:r>
          </a:p>
          <a:p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尼古丁</a:t>
            </a:r>
            <a:r>
              <a:rPr lang="en-US" altLang="zh-TW" sz="24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高成癮性物質</a:t>
            </a:r>
            <a:endParaRPr lang="en-US" altLang="zh-TW" sz="24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焦油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主要致癌物</a:t>
            </a:r>
            <a:r>
              <a:rPr lang="en-US" altLang="zh-TW" sz="2400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altLang="zh-TW" sz="24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沉積於肺葉、破壞肺泡、導致肺纖維化</a:t>
            </a:r>
            <a:endParaRPr lang="en-US" altLang="zh-TW" sz="24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一氧化碳</a:t>
            </a:r>
            <a:r>
              <a:rPr lang="en-US" altLang="zh-TW" sz="24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與紅血球結合率為氧氣的</a:t>
            </a:r>
            <a:r>
              <a:rPr lang="en-US" altLang="zh-TW" sz="24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zh-TW" altLang="en-US" sz="24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倍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320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358" y="4949825"/>
            <a:ext cx="17462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6C1F4-0EBE-4E94-A241-CF8F9897356C}" type="slidenum">
              <a:rPr lang="en-US" altLang="zh-TW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94237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內容版面配置區 2"/>
          <p:cNvSpPr>
            <a:spLocks noGrp="1"/>
          </p:cNvSpPr>
          <p:nvPr>
            <p:ph idx="1"/>
          </p:nvPr>
        </p:nvSpPr>
        <p:spPr>
          <a:xfrm>
            <a:off x="1765299" y="1381125"/>
            <a:ext cx="8871123" cy="4351337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吸菸傷身且有害健康。</a:t>
            </a:r>
          </a:p>
          <a:p>
            <a:pPr eaLnBrk="1" hangingPunct="1"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電子煙無法幫助戒菸。</a:t>
            </a:r>
          </a:p>
          <a:p>
            <a:pPr eaLnBrk="1" hangingPunct="1"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有意願戒菸者應尋求專業醫療管道或善加利用免費戒菸專線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0800-636363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eaLnBrk="1" hangingPunct="1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C37CB6-41F9-4A4D-8B76-B3B6DFA454ED}" type="slidenum">
              <a:rPr lang="en-US" altLang="zh-TW"/>
              <a:pPr>
                <a:defRPr/>
              </a:pPr>
              <a:t>20</a:t>
            </a:fld>
            <a:endParaRPr lang="en-US" altLang="zh-TW"/>
          </a:p>
        </p:txBody>
      </p:sp>
      <p:pic>
        <p:nvPicPr>
          <p:cNvPr id="22532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4797425"/>
            <a:ext cx="85915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6" y="3802063"/>
            <a:ext cx="2009775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0"/>
            <a:ext cx="12192000" cy="856736"/>
          </a:xfrm>
          <a:prstGeom prst="rect">
            <a:avLst/>
          </a:prstGeom>
          <a:solidFill>
            <a:srgbClr val="59366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zh-TW" altLang="en-US" sz="45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結語</a:t>
            </a:r>
          </a:p>
          <a:p>
            <a:pPr algn="ctr">
              <a:defRPr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75414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66893"/>
          </a:xfrm>
          <a:solidFill>
            <a:srgbClr val="593660"/>
          </a:solidFill>
        </p:spPr>
        <p:txBody>
          <a:bodyPr>
            <a:normAutofit/>
          </a:bodyPr>
          <a:lstStyle/>
          <a:p>
            <a:pPr algn="ctr"/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參考影片</a:t>
            </a:r>
          </a:p>
        </p:txBody>
      </p:sp>
      <p:pic>
        <p:nvPicPr>
          <p:cNvPr id="3" name="圖片 2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908" t="357" r="529" b="631"/>
          <a:stretch/>
        </p:blipFill>
        <p:spPr>
          <a:xfrm>
            <a:off x="1622854" y="1390116"/>
            <a:ext cx="8946291" cy="5080780"/>
          </a:xfrm>
          <a:prstGeom prst="rect">
            <a:avLst/>
          </a:prstGeom>
        </p:spPr>
      </p:pic>
      <p:sp>
        <p:nvSpPr>
          <p:cNvPr id="4" name="文字方塊 6"/>
          <p:cNvSpPr txBox="1">
            <a:spLocks noChangeArrowheads="1"/>
          </p:cNvSpPr>
          <p:nvPr/>
        </p:nvSpPr>
        <p:spPr bwMode="auto">
          <a:xfrm>
            <a:off x="8097793" y="6470896"/>
            <a:ext cx="40942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200" dirty="0"/>
              <a:t>資料來源</a:t>
            </a:r>
            <a:r>
              <a:rPr lang="en-US" altLang="zh-TW" sz="1200" dirty="0"/>
              <a:t>:</a:t>
            </a:r>
            <a:r>
              <a:rPr lang="zh-TW" altLang="en-US" sz="1200" dirty="0"/>
              <a:t>國民健康署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科普實驗參考影片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帶口罩領獎金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486783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13157" y="896465"/>
            <a:ext cx="1102325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你應該知道的電子煙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加熱式菸品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AutoNum type="arabicPeriod"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Tx/>
              <a:buAutoNum type="arabicPeriod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桃園市政府衛生局無菸網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董氏基金會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sz="2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Youtube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擺脫電子煙背後靈影片： </a:t>
            </a:r>
            <a:b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校園鬧劇篇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https://youtu.be/4HTctTWE3UY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討厭鬼篇  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https://youtu.be/LoG5q4xnpCI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國民健康署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菸害防制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電子煙防制專區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b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https://www.hpa.gov.tw/Pages/List.aspx?nodeid=444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戒菸專線：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0800-636363</a:t>
            </a:r>
          </a:p>
          <a:p>
            <a:pPr marL="514350" indent="-514350">
              <a:buAutoNum type="arabicPeriod"/>
            </a:pP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2192000" cy="748732"/>
          </a:xfrm>
          <a:prstGeom prst="rect">
            <a:avLst/>
          </a:prstGeom>
          <a:solidFill>
            <a:srgbClr val="5936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74140" y="-246587"/>
            <a:ext cx="12117859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電子煙宣導資源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/>
          <a:srcRect l="55013" t="60014" r="31188" b="14052"/>
          <a:stretch/>
        </p:blipFill>
        <p:spPr>
          <a:xfrm>
            <a:off x="8091614" y="2600308"/>
            <a:ext cx="1463445" cy="154707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6"/>
          <a:srcRect l="57608" t="60501" r="33756" b="23990"/>
          <a:stretch/>
        </p:blipFill>
        <p:spPr>
          <a:xfrm>
            <a:off x="9555059" y="4487030"/>
            <a:ext cx="1543575" cy="1559167"/>
          </a:xfrm>
          <a:prstGeom prst="rect">
            <a:avLst/>
          </a:prstGeom>
        </p:spPr>
      </p:pic>
      <p:pic>
        <p:nvPicPr>
          <p:cNvPr id="12" name="內容版面配置區 11"/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l="54804" t="60451" r="31153" b="14191"/>
          <a:stretch/>
        </p:blipFill>
        <p:spPr>
          <a:xfrm>
            <a:off x="7147831" y="759096"/>
            <a:ext cx="1234767" cy="125426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8"/>
          <a:srcRect l="57343" t="61043" r="33677" b="23918"/>
          <a:stretch/>
        </p:blipFill>
        <p:spPr>
          <a:xfrm>
            <a:off x="5082787" y="1415533"/>
            <a:ext cx="1257736" cy="11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250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2035175" y="787401"/>
            <a:ext cx="5857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1E6C8928-EE18-4580-B7B0-47A060A23BD2}" type="slidenum">
              <a:rPr lang="zh-TW" altLang="en-US" sz="1000" b="0">
                <a:solidFill>
                  <a:srgbClr val="FEFFFF"/>
                </a:solidFill>
                <a:latin typeface="Garamond" panose="02020404030301010803" pitchFamily="18" charset="0"/>
              </a:rPr>
              <a:pPr/>
              <a:t>3</a:t>
            </a:fld>
            <a:endParaRPr lang="zh-TW" altLang="en-US" sz="1000" b="0">
              <a:solidFill>
                <a:srgbClr val="FEFFFF"/>
              </a:solidFill>
              <a:latin typeface="Garamond" panose="02020404030301010803" pitchFamily="18" charset="0"/>
            </a:endParaRPr>
          </a:p>
        </p:txBody>
      </p:sp>
      <p:sp>
        <p:nvSpPr>
          <p:cNvPr id="18435" name="文字方塊 6"/>
          <p:cNvSpPr txBox="1">
            <a:spLocks noChangeArrowheads="1"/>
          </p:cNvSpPr>
          <p:nvPr/>
        </p:nvSpPr>
        <p:spPr bwMode="auto">
          <a:xfrm>
            <a:off x="10032035" y="6402536"/>
            <a:ext cx="20462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200" dirty="0"/>
              <a:t>資料來源</a:t>
            </a:r>
            <a:r>
              <a:rPr lang="en-US" altLang="zh-TW" sz="1200" dirty="0"/>
              <a:t>:</a:t>
            </a:r>
            <a:r>
              <a:rPr lang="zh-TW" altLang="en-US" sz="1200" dirty="0"/>
              <a:t>國民健康署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12192000" cy="850441"/>
          </a:xfrm>
          <a:prstGeom prst="rect">
            <a:avLst/>
          </a:prstGeom>
          <a:solidFill>
            <a:srgbClr val="59366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zh-TW" altLang="en-US" sz="45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電子煙的</a:t>
            </a:r>
            <a:r>
              <a:rPr lang="en-US" altLang="zh-TW" sz="45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r>
              <a:rPr lang="zh-TW" altLang="en-US" sz="45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</a:t>
            </a:r>
          </a:p>
          <a:p>
            <a:pPr algn="ctr">
              <a:defRPr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8439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26" y="969963"/>
            <a:ext cx="1312862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電子煙的23事(影片)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0" b="3685"/>
          <a:stretch/>
        </p:blipFill>
        <p:spPr bwMode="auto">
          <a:xfrm>
            <a:off x="2620963" y="1272048"/>
            <a:ext cx="7297296" cy="50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150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12548"/>
            <a:ext cx="12192000" cy="1084903"/>
          </a:xfrm>
          <a:solidFill>
            <a:srgbClr val="593660"/>
          </a:solidFill>
        </p:spPr>
        <p:txBody>
          <a:bodyPr/>
          <a:lstStyle/>
          <a:p>
            <a:pPr algn="ctr"/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電子煙的五大危害</a:t>
            </a:r>
          </a:p>
        </p:txBody>
      </p:sp>
      <p:sp>
        <p:nvSpPr>
          <p:cNvPr id="3" name="矩形 2"/>
          <p:cNvSpPr/>
          <p:nvPr/>
        </p:nvSpPr>
        <p:spPr>
          <a:xfrm>
            <a:off x="8812446" y="4466946"/>
            <a:ext cx="980303" cy="62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949092" y="1498684"/>
            <a:ext cx="3481641" cy="16117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9223624" y="1613414"/>
            <a:ext cx="356982" cy="329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76572" y="1667839"/>
            <a:ext cx="3062734" cy="131106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949091" y="3207527"/>
            <a:ext cx="3481641" cy="16117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/>
          <a:srcRect r="7930"/>
          <a:stretch/>
        </p:blipFill>
        <p:spPr>
          <a:xfrm>
            <a:off x="1132086" y="3348671"/>
            <a:ext cx="3115649" cy="1298011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949091" y="4884966"/>
            <a:ext cx="3481641" cy="16117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5"/>
          <a:srcRect r="6472"/>
          <a:stretch/>
        </p:blipFill>
        <p:spPr>
          <a:xfrm>
            <a:off x="1132086" y="4969060"/>
            <a:ext cx="3107220" cy="1443513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480646" y="1500717"/>
            <a:ext cx="3481641" cy="16257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6"/>
          <a:srcRect t="6647" r="-2243"/>
          <a:stretch/>
        </p:blipFill>
        <p:spPr>
          <a:xfrm>
            <a:off x="6665534" y="1655110"/>
            <a:ext cx="3211005" cy="1358163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6480646" y="4018605"/>
            <a:ext cx="3481641" cy="16257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7"/>
          <a:srcRect l="2395" t="3620" b="2223"/>
          <a:stretch/>
        </p:blipFill>
        <p:spPr>
          <a:xfrm>
            <a:off x="6581743" y="4143632"/>
            <a:ext cx="3211006" cy="1375719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9277292" y="4237362"/>
            <a:ext cx="497645" cy="409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1238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內容版面配置區 4"/>
          <p:cNvSpPr>
            <a:spLocks noGrp="1"/>
          </p:cNvSpPr>
          <p:nvPr>
            <p:ph idx="1"/>
          </p:nvPr>
        </p:nvSpPr>
        <p:spPr>
          <a:xfrm>
            <a:off x="398845" y="1170733"/>
            <a:ext cx="9399548" cy="5196772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marL="91440" indent="-91440">
              <a:defRPr/>
            </a:pP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：電子煙是可以幫助戒菸？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" indent="-91440">
              <a:defRPr/>
            </a:pP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：世界衛生組織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(WHO)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表示：「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沒有證據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證明電 子煙是安全且可幫助戒菸」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電子煙如有尼古丁成分，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仍會讓人成癮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" indent="-91440"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" indent="-91440">
              <a:defRPr/>
            </a:pP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：電子煙油對人體沒有危害？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" indent="-91440">
              <a:defRPr/>
            </a:pP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成分中的甲醛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被國際癌症研究中心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(IARC)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列為</a:t>
            </a:r>
            <a:endParaRPr lang="en-US" altLang="zh-TW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一級致癌物質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45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2035175" y="787401"/>
            <a:ext cx="5857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BDDA86BB-A1F8-495B-AA6E-CBE7894C4A8C}" type="slidenum">
              <a:rPr lang="zh-TW" altLang="en-US" sz="1000" b="0">
                <a:solidFill>
                  <a:srgbClr val="FEFFFF"/>
                </a:solidFill>
                <a:latin typeface="Garamond" panose="02020404030301010803" pitchFamily="18" charset="0"/>
              </a:rPr>
              <a:pPr/>
              <a:t>5</a:t>
            </a:fld>
            <a:endParaRPr lang="zh-TW" altLang="en-US" sz="1000" b="0">
              <a:solidFill>
                <a:srgbClr val="FEFFFF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12192000" cy="906162"/>
          </a:xfrm>
          <a:prstGeom prst="rect">
            <a:avLst/>
          </a:prstGeom>
          <a:solidFill>
            <a:srgbClr val="59366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zh-TW" altLang="en-US" sz="45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電子煙的迷思</a:t>
            </a:r>
          </a:p>
          <a:p>
            <a:pPr algn="ctr">
              <a:defRPr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946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393" y="5046705"/>
            <a:ext cx="133985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837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97924"/>
          </a:xfrm>
          <a:solidFill>
            <a:srgbClr val="59366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altLang="zh-TW" sz="3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3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3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3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3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3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zh-TW" sz="4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桃園市電子煙危害防制自治條例</a:t>
            </a:r>
            <a:r>
              <a:rPr lang="zh-TW" altLang="en-US" sz="4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公布施行</a:t>
            </a:r>
            <a:r>
              <a:rPr lang="zh-TW" altLang="en-US" sz="49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zh-TW" altLang="en-US" sz="49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19781" y="1619679"/>
            <a:ext cx="10719487" cy="4351338"/>
          </a:xfrm>
        </p:spPr>
        <p:txBody>
          <a:bodyPr>
            <a:normAutofit fontScale="70000" lnSpcReduction="20000"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US" altLang="zh-TW" sz="34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(1)</a:t>
            </a:r>
            <a:r>
              <a:rPr lang="zh-TW" altLang="zh-TW" sz="34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未滿</a:t>
            </a:r>
            <a:r>
              <a:rPr lang="en-US" altLang="zh-TW" sz="34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18</a:t>
            </a:r>
            <a:r>
              <a:rPr lang="zh-TW" altLang="zh-TW" sz="34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歲者，不得吸食</a:t>
            </a:r>
            <a:r>
              <a:rPr lang="zh-TW" altLang="en-US" sz="34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及持有</a:t>
            </a:r>
            <a:r>
              <a:rPr lang="zh-TW" altLang="zh-TW" sz="34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電子煙</a:t>
            </a:r>
            <a:endParaRPr lang="en-US" altLang="zh-TW" sz="3400" b="1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未滿</a:t>
            </a:r>
            <a:r>
              <a:rPr lang="en-US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18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歲者，不得吸食、持有電子煙或持有與電子煙相關器物，</a:t>
            </a:r>
            <a:r>
              <a:rPr lang="zh-TW" altLang="zh-TW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違者應令其接受戒菸教育，無正當理由未依通知接受戒菸教育者，處新臺幣</a:t>
            </a:r>
            <a:r>
              <a:rPr lang="en-US" altLang="zh-TW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2,000</a:t>
            </a:r>
            <a:r>
              <a:rPr lang="zh-TW" altLang="zh-TW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元以上</a:t>
            </a:r>
            <a:r>
              <a:rPr lang="en-US" altLang="zh-TW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zh-TW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萬元以下罰鍰。</a:t>
            </a:r>
            <a:endParaRPr lang="en-US" altLang="zh-TW" b="1" kern="1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lvl="0" indent="0">
              <a:spcAft>
                <a:spcPts val="0"/>
              </a:spcAft>
              <a:buNone/>
            </a:pPr>
            <a:endParaRPr lang="en-US" altLang="zh-TW" sz="3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lvl="0" indent="0">
              <a:spcAft>
                <a:spcPts val="0"/>
              </a:spcAft>
              <a:buNone/>
            </a:pPr>
            <a:r>
              <a:rPr lang="en-US" altLang="zh-TW" sz="34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(2)</a:t>
            </a:r>
            <a:r>
              <a:rPr lang="zh-TW" altLang="zh-TW" sz="34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拒售電子煙予未滿</a:t>
            </a:r>
            <a:r>
              <a:rPr lang="en-US" altLang="zh-TW" sz="34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18</a:t>
            </a:r>
            <a:r>
              <a:rPr lang="zh-TW" altLang="zh-TW" sz="34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歲者</a:t>
            </a:r>
            <a:endParaRPr lang="en-US" altLang="zh-TW" sz="3400" b="1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zh-TW" altLang="zh-TW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任何人不得供應、交付、販賣電子煙或與電子煙相關器物予未滿</a:t>
            </a:r>
            <a:r>
              <a:rPr lang="en-US" altLang="zh-TW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18</a:t>
            </a:r>
            <a:r>
              <a:rPr lang="zh-TW" altLang="zh-TW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歲者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，或強迫、引誘孕婦吸食電子煙者，違者處新臺幣</a:t>
            </a:r>
            <a:r>
              <a:rPr lang="en-US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萬元以上</a:t>
            </a:r>
            <a:r>
              <a:rPr lang="en-US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萬元以下罰鍰。 </a:t>
            </a:r>
            <a:endParaRPr lang="en-US" altLang="zh-TW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zh-TW" altLang="zh-TW" sz="3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lvl="0" indent="0" algn="just" eaLnBrk="0" hangingPunct="0">
              <a:lnSpc>
                <a:spcPts val="2200"/>
              </a:lnSpc>
              <a:spcAft>
                <a:spcPts val="0"/>
              </a:spcAft>
              <a:buNone/>
            </a:pPr>
            <a:r>
              <a:rPr lang="en-US" altLang="zh-TW" sz="34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(3)</a:t>
            </a:r>
            <a:r>
              <a:rPr lang="zh-TW" altLang="en-US" sz="34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法定禁菸場所全面禁止吸食電子煙</a:t>
            </a:r>
            <a:endParaRPr lang="en-US" altLang="zh-TW" sz="3400" b="1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lvl="0" indent="0" algn="just" eaLnBrk="0" hangingPunct="0">
              <a:lnSpc>
                <a:spcPct val="120000"/>
              </a:lnSpc>
              <a:spcAft>
                <a:spcPts val="0"/>
              </a:spcAft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禁菸場所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菸害防制法規定及本市公告禁菸區域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全面禁止吸食電子煙</a:t>
            </a:r>
            <a:r>
              <a:rPr lang="zh-TW" altLang="en-US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，違者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處新臺幣</a:t>
            </a:r>
            <a:r>
              <a:rPr lang="en-US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2,000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元</a:t>
            </a:r>
            <a:r>
              <a:rPr lang="zh-TW" altLang="en-US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以上</a:t>
            </a:r>
            <a:r>
              <a:rPr lang="en-US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萬元</a:t>
            </a:r>
            <a:r>
              <a:rPr lang="zh-TW" altLang="en-US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以下罰鍰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5062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內容版面配置區 4"/>
          <p:cNvSpPr>
            <a:spLocks noGrp="1"/>
          </p:cNvSpPr>
          <p:nvPr>
            <p:ph idx="1"/>
          </p:nvPr>
        </p:nvSpPr>
        <p:spPr>
          <a:xfrm>
            <a:off x="381963" y="1001591"/>
            <a:ext cx="10914927" cy="5514956"/>
          </a:xfrm>
          <a:solidFill>
            <a:schemeClr val="bg1"/>
          </a:solidFill>
        </p:spPr>
        <p:txBody>
          <a:bodyPr rtlCol="0"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n"/>
              <a:defRPr/>
            </a:pPr>
            <a:r>
              <a:rPr lang="zh-TW" alt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依據菸害防制法第</a:t>
            </a:r>
            <a:r>
              <a:rPr lang="en-US" altLang="zh-TW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條、第</a:t>
            </a:r>
            <a:r>
              <a:rPr lang="en-US" altLang="zh-TW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條各款</a:t>
            </a:r>
            <a:endParaRPr lang="en-US" altLang="zh-TW" sz="23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r>
              <a:rPr lang="zh-TW" altLang="en-US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禁菸範圍</a:t>
            </a:r>
            <a:r>
              <a:rPr lang="en-US" altLang="zh-TW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zh-TW" altLang="en-US" sz="23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工作：</a:t>
            </a:r>
            <a:r>
              <a:rPr lang="zh-TW" alt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三人以上室內工作場所、政府機關、公營、金融機構、郵局、電信業</a:t>
            </a:r>
            <a:endParaRPr lang="en-US" altLang="zh-TW" sz="23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zh-TW" altLang="en-US" sz="23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食：</a:t>
            </a:r>
            <a:r>
              <a:rPr lang="zh-TW" alt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餐飲店</a:t>
            </a:r>
            <a:r>
              <a:rPr lang="en-US" altLang="zh-TW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如：咖啡館、速食店、中西式餐廳等</a:t>
            </a:r>
            <a:r>
              <a:rPr lang="en-US" altLang="zh-TW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zh-TW" altLang="en-US" sz="23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衣：</a:t>
            </a:r>
            <a:r>
              <a:rPr lang="zh-TW" alt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商場</a:t>
            </a:r>
            <a:r>
              <a:rPr lang="en-US" altLang="zh-TW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如：百貨公司、便利商店、超商、大賣場等</a:t>
            </a:r>
            <a:r>
              <a:rPr lang="en-US" altLang="zh-TW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zh-TW" altLang="en-US" sz="23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住：</a:t>
            </a:r>
            <a:r>
              <a:rPr lang="zh-TW" alt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旅館、電梯、醫療機構、護理機構、其他醫事機構及社會福利機構</a:t>
            </a:r>
            <a:endParaRPr lang="en-US" altLang="zh-TW" sz="23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zh-TW" altLang="en-US" sz="23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行：</a:t>
            </a:r>
            <a:r>
              <a:rPr lang="zh-TW" alt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大眾運輸工具、計程車、遊覽車、捷運系統、車站及旅客等候室等</a:t>
            </a:r>
            <a:endParaRPr lang="en-US" altLang="zh-TW" sz="23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zh-TW" altLang="en-US" sz="23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育：</a:t>
            </a:r>
            <a:r>
              <a:rPr lang="zh-TW" alt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各級學校、圖書館、實驗室、表演廳、禮堂、展覽室、會議廳、博物館、美術館、其他文化或社會教育機構，及其他供兒童及少年教育或活動場所</a:t>
            </a:r>
            <a:endParaRPr lang="en-US" altLang="zh-TW" sz="23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zh-TW" altLang="en-US" sz="23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樂：</a:t>
            </a:r>
            <a:r>
              <a:rPr lang="zh-TW" alt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歌劇院、電影院、視聽歌唱業</a:t>
            </a:r>
            <a:r>
              <a:rPr lang="en-US" altLang="zh-TW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如：</a:t>
            </a:r>
            <a:r>
              <a:rPr lang="en-US" altLang="zh-TW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KTV</a:t>
            </a:r>
            <a:r>
              <a:rPr lang="zh-TW" alt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MTV</a:t>
            </a:r>
            <a:r>
              <a:rPr lang="zh-TW" alt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、卡拉</a:t>
            </a:r>
            <a:r>
              <a:rPr lang="en-US" altLang="zh-TW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OK)</a:t>
            </a:r>
            <a:r>
              <a:rPr lang="zh-TW" alt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、資訊休閒業</a:t>
            </a:r>
            <a:r>
              <a:rPr lang="en-US" altLang="zh-TW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如：網咖</a:t>
            </a:r>
            <a:r>
              <a:rPr lang="en-US" altLang="zh-TW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、體育、運動或健身場所，及其他供公眾休閒育樂場所</a:t>
            </a:r>
            <a:endParaRPr lang="en-US" altLang="zh-TW" sz="23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zh-TW" altLang="en-US" sz="23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室內全面禁菸除設有吸菸室：</a:t>
            </a:r>
            <a:r>
              <a:rPr lang="zh-TW" alt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旅館、商場、餐飲店、老人福利機構等</a:t>
            </a:r>
            <a:endParaRPr lang="en-US" altLang="zh-TW" sz="23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zh-TW" altLang="en-US" sz="23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室外全面禁菸除設有吸菸區：</a:t>
            </a:r>
            <a:r>
              <a:rPr lang="zh-TW" alt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大專院校、圖書館、博物館、美術館、社教機構、體育場、游泳池、老人福利機構等</a:t>
            </a:r>
            <a:endParaRPr lang="en-US" altLang="zh-TW" sz="23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n"/>
              <a:defRPr/>
            </a:pPr>
            <a:r>
              <a:rPr lang="zh-TW" alt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於禁菸場所吸菸者，經舉發將</a:t>
            </a:r>
            <a:r>
              <a:rPr lang="zh-TW" altLang="en-US" sz="23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處以新臺幣</a:t>
            </a:r>
            <a:r>
              <a:rPr lang="en-US" altLang="zh-TW" sz="23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3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千元</a:t>
            </a:r>
            <a:r>
              <a:rPr lang="en-US" altLang="zh-TW" sz="23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~1</a:t>
            </a:r>
            <a:r>
              <a:rPr lang="zh-TW" altLang="en-US" sz="23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</a:t>
            </a:r>
            <a:endParaRPr lang="en-US" altLang="zh-TW" sz="23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45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2035175" y="787401"/>
            <a:ext cx="5857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BDDA86BB-A1F8-495B-AA6E-CBE7894C4A8C}" type="slidenum">
              <a:rPr lang="zh-TW" altLang="en-US" sz="1000" b="0">
                <a:solidFill>
                  <a:srgbClr val="FEFFFF"/>
                </a:solidFill>
                <a:latin typeface="Garamond" panose="02020404030301010803" pitchFamily="18" charset="0"/>
              </a:rPr>
              <a:pPr/>
              <a:t>7</a:t>
            </a:fld>
            <a:endParaRPr lang="zh-TW" altLang="en-US" sz="1000" b="0">
              <a:solidFill>
                <a:srgbClr val="FEFFFF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-1"/>
            <a:ext cx="12192000" cy="776289"/>
          </a:xfrm>
          <a:prstGeom prst="rect">
            <a:avLst/>
          </a:prstGeom>
          <a:solidFill>
            <a:srgbClr val="59366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zh-TW" altLang="en-US" sz="4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室內工作與公共場所全面禁菸</a:t>
            </a:r>
            <a:endParaRPr lang="en-US" altLang="zh-TW" sz="4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31" name="Picture 7" descr="哪裡是禁菸區？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279" y="38814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807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內容版面配置區 4"/>
          <p:cNvSpPr>
            <a:spLocks noGrp="1"/>
          </p:cNvSpPr>
          <p:nvPr>
            <p:ph idx="1"/>
          </p:nvPr>
        </p:nvSpPr>
        <p:spPr>
          <a:xfrm>
            <a:off x="259948" y="1144614"/>
            <a:ext cx="10139624" cy="5585967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marL="91440" indent="-91440">
              <a:defRPr/>
            </a:pP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：未滿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歲可以抽菸嗎？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" indent="-91440">
              <a:defRPr/>
            </a:pP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當然不行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未滿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歲者吸菸除了要施以戒菸教育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新細明體" panose="02020500000000000000" pitchFamily="18" charset="-120"/>
              </a:rPr>
              <a:t>，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若在禁菸場所吸菸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新細明體" panose="02020500000000000000" pitchFamily="18" charset="-120"/>
              </a:rPr>
              <a:t>，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將處以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2,000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元至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萬元罰鍰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新細明體" panose="02020500000000000000" pitchFamily="18" charset="-120"/>
              </a:rPr>
              <a:t>。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" indent="-91440">
              <a:defRPr/>
            </a:pP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" indent="-91440">
              <a:defRPr/>
            </a:pP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Q: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可否提供菸品予未滿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者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91440" indent="-91440">
              <a:defRPr/>
            </a:pP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：依菸害防制法規定不得提供菸品予未滿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歲者如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店家販賣菸品予未滿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歲者、同學或父母提供菸品都是違法的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新細明體" panose="02020500000000000000" pitchFamily="18" charset="-120"/>
              </a:rPr>
              <a:t>，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違規者將處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萬至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萬元罰鍰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" indent="-91440">
              <a:defRPr/>
            </a:pP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48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2035175" y="787401"/>
            <a:ext cx="5857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DF4DDDD0-2421-4E84-BCD2-0823FD3DE4BD}" type="slidenum">
              <a:rPr lang="zh-TW" altLang="en-US" sz="1000" b="0">
                <a:solidFill>
                  <a:srgbClr val="FEFFFF"/>
                </a:solidFill>
                <a:latin typeface="Garamond" panose="02020404030301010803" pitchFamily="18" charset="0"/>
              </a:rPr>
              <a:pPr/>
              <a:t>8</a:t>
            </a:fld>
            <a:endParaRPr lang="zh-TW" altLang="en-US" sz="1000" b="0">
              <a:solidFill>
                <a:srgbClr val="FEFFFF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12192000" cy="787401"/>
          </a:xfrm>
          <a:prstGeom prst="rect">
            <a:avLst/>
          </a:prstGeom>
          <a:solidFill>
            <a:srgbClr val="59366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zh-TW" altLang="en-US" sz="45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青少年菸害防制</a:t>
            </a:r>
          </a:p>
          <a:p>
            <a:pPr algn="ctr">
              <a:defRPr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487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825" y="5368506"/>
            <a:ext cx="19081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251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593660"/>
          </a:solidFill>
        </p:spPr>
        <p:txBody>
          <a:bodyPr/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相關案例判斷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7729" y="1559407"/>
            <a:ext cx="10515600" cy="4351338"/>
          </a:xfrm>
        </p:spPr>
        <p:txBody>
          <a:bodyPr/>
          <a:lstStyle/>
          <a:p>
            <a:pPr marL="0" indent="0">
              <a:buNone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同學知道小明未滿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歲卻約他抽菸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新細明體" panose="02020500000000000000" pitchFamily="18" charset="-120"/>
              </a:rPr>
              <a:t>，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小明沒有拒絕就抽了一根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新細明體" panose="02020500000000000000" pitchFamily="18" charset="-120"/>
              </a:rPr>
              <a:t>，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這樣是否可以呢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0" indent="0">
              <a:buNone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*小明的媽媽給小明菸拿去學校賣同學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新細明體" panose="02020500000000000000" pitchFamily="18" charset="-120"/>
              </a:rPr>
              <a:t>，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賣的錢變小明的零用錢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新細明體" panose="02020500000000000000" pitchFamily="18" charset="-120"/>
              </a:rPr>
              <a:t>，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這樣是否可以呢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19925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2552</TotalTime>
  <Words>2677</Words>
  <Application>Microsoft Office PowerPoint</Application>
  <PresentationFormat>寬螢幕</PresentationFormat>
  <Paragraphs>193</Paragraphs>
  <Slides>22</Slides>
  <Notes>22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3" baseType="lpstr">
      <vt:lpstr>微軟正黑體</vt:lpstr>
      <vt:lpstr>新細明體</vt:lpstr>
      <vt:lpstr>標楷體</vt:lpstr>
      <vt:lpstr>Arial</vt:lpstr>
      <vt:lpstr>Calibri</vt:lpstr>
      <vt:lpstr>Calibri Light</vt:lpstr>
      <vt:lpstr>Garamond</vt:lpstr>
      <vt:lpstr>Times New Roman</vt:lpstr>
      <vt:lpstr>Wingdings</vt:lpstr>
      <vt:lpstr>Wingdings 3</vt:lpstr>
      <vt:lpstr>Office 佈景主題</vt:lpstr>
      <vt:lpstr>桌遊菸害防制宣導教材 國中版</vt:lpstr>
      <vt:lpstr>PowerPoint 簡報</vt:lpstr>
      <vt:lpstr>PowerPoint 簡報</vt:lpstr>
      <vt:lpstr>電子煙的五大危害</vt:lpstr>
      <vt:lpstr>PowerPoint 簡報</vt:lpstr>
      <vt:lpstr>   桃園市電子煙危害防制自治條例公布施行  </vt:lpstr>
      <vt:lpstr>PowerPoint 簡報</vt:lpstr>
      <vt:lpstr>PowerPoint 簡報</vt:lpstr>
      <vt:lpstr>相關案例判斷</vt:lpstr>
      <vt:lpstr>菸害防制小學堂</vt:lpstr>
      <vt:lpstr>PowerPoint 簡報</vt:lpstr>
      <vt:lpstr>招式一</vt:lpstr>
      <vt:lpstr>招式二</vt:lpstr>
      <vt:lpstr>招式三</vt:lpstr>
      <vt:lpstr>招式四</vt:lpstr>
      <vt:lpstr>招式五</vt:lpstr>
      <vt:lpstr>招式六</vt:lpstr>
      <vt:lpstr>招式七</vt:lpstr>
      <vt:lpstr>招式八</vt:lpstr>
      <vt:lpstr>PowerPoint 簡報</vt:lpstr>
      <vt:lpstr>參考影片</vt:lpstr>
      <vt:lpstr>電子煙宣導資源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簡霈萱</dc:creator>
  <cp:lastModifiedBy>簡霈萱</cp:lastModifiedBy>
  <cp:revision>99</cp:revision>
  <cp:lastPrinted>2021-06-03T10:03:49Z</cp:lastPrinted>
  <dcterms:created xsi:type="dcterms:W3CDTF">2021-02-09T06:03:21Z</dcterms:created>
  <dcterms:modified xsi:type="dcterms:W3CDTF">2021-06-07T00:40:47Z</dcterms:modified>
</cp:coreProperties>
</file>